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68" r:id="rId8"/>
    <p:sldId id="269" r:id="rId9"/>
    <p:sldId id="275" r:id="rId10"/>
    <p:sldId id="263" r:id="rId11"/>
    <p:sldId id="264" r:id="rId12"/>
    <p:sldId id="274" r:id="rId13"/>
    <p:sldId id="266" r:id="rId14"/>
    <p:sldId id="271" r:id="rId15"/>
    <p:sldId id="270" r:id="rId16"/>
    <p:sldId id="272" r:id="rId17"/>
    <p:sldId id="273" r:id="rId18"/>
    <p:sldId id="265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287651"/>
    <a:srgbClr val="2B7362"/>
    <a:srgbClr val="4090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 advTm="3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81050" cy="952500"/>
          </a:xfrm>
          <a:prstGeom prst="rect">
            <a:avLst/>
          </a:prstGeom>
        </p:spPr>
      </p:pic>
      <p:pic>
        <p:nvPicPr>
          <p:cNvPr id="6" name="Рисунок 5" descr="da1fd3f6a8b4cd4e5d19c675f80e873d.jpg"/>
          <p:cNvPicPr>
            <a:picLocks noChangeAspect="1"/>
          </p:cNvPicPr>
          <p:nvPr userDrawn="1"/>
        </p:nvPicPr>
        <p:blipFill>
          <a:blip r:embed="rId4"/>
          <a:srcRect t="16726" b="24735"/>
          <a:stretch>
            <a:fillRect/>
          </a:stretch>
        </p:blipFill>
        <p:spPr>
          <a:xfrm>
            <a:off x="0" y="4857760"/>
            <a:ext cx="3000364" cy="2000240"/>
          </a:xfrm>
          <a:prstGeom prst="rect">
            <a:avLst/>
          </a:prstGeom>
        </p:spPr>
      </p:pic>
      <p:pic>
        <p:nvPicPr>
          <p:cNvPr id="7" name="Рисунок 6" descr="da1fd3f6a8b4cd4e5d19c675f80e873d.jpg"/>
          <p:cNvPicPr>
            <a:picLocks noChangeAspect="1"/>
          </p:cNvPicPr>
          <p:nvPr userDrawn="1"/>
        </p:nvPicPr>
        <p:blipFill>
          <a:blip r:embed="rId4"/>
          <a:srcRect t="16726" b="24735"/>
          <a:stretch>
            <a:fillRect/>
          </a:stretch>
        </p:blipFill>
        <p:spPr>
          <a:xfrm>
            <a:off x="6143636" y="4857760"/>
            <a:ext cx="3000364" cy="2000240"/>
          </a:xfrm>
          <a:prstGeom prst="rect">
            <a:avLst/>
          </a:prstGeom>
        </p:spPr>
      </p:pic>
      <p:pic>
        <p:nvPicPr>
          <p:cNvPr id="11" name="Рисунок 10" descr="da1fd3f6a8b4cd4e5d19c675f80e873d.jpg"/>
          <p:cNvPicPr>
            <a:picLocks noChangeAspect="1"/>
          </p:cNvPicPr>
          <p:nvPr userDrawn="1"/>
        </p:nvPicPr>
        <p:blipFill>
          <a:blip r:embed="rId4"/>
          <a:srcRect t="16726" b="24735"/>
          <a:stretch>
            <a:fillRect/>
          </a:stretch>
        </p:blipFill>
        <p:spPr>
          <a:xfrm>
            <a:off x="3071802" y="4857760"/>
            <a:ext cx="3071802" cy="2000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Click="0" advTm="3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ps4\omko\knyazeva.ev\&#1052;&#1086;&#1080;%20&#1076;&#1086;&#1082;&#1091;&#1084;&#1077;&#1085;&#1090;&#1099;\&#1042;%20&#1056;&#1040;&#1041;&#1054;&#1058;&#1045;\&#1055;&#1056;&#1045;&#1047;&#1045;&#1053;&#1058;&#1040;&#1062;&#1048;&#1048;%20&#1053;&#1050;&#1054;\+%20&#1043;&#1054;&#1058;&#1054;&#1042;&#1054;%20&#1085;&#1072;&#1094;&#1080;&#1086;&#1085;&#1072;&#1083;&#1100;&#1085;&#1086;-&#1082;&#1091;&#1083;&#1100;&#1090;&#1091;&#1088;&#1085;&#1072;&#1103;%20&#1072;&#1074;&#1090;&#1086;&#1085;&#1086;&#1084;&#1080;&#1103;%20&#1090;&#1072;&#1090;&#1072;&#1088;%20=\&#1058;&#1072;&#1090;&#1072;&#1088;&#1089;&#1082;&#1072;&#1103;%20&#1085;&#1072;&#1088;&#1086;&#1076;&#1085;&#1072;&#1103;%20&#1084;&#1091;&#1079;&#1099;&#1082;&#1072;%20&#8212;%20&#1057;&#1074;&#1072;&#1076;&#1077;&#1073;&#1085;&#1072;&#1103;%20(www.mixmuz.ru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ps4\omko\knyazeva.ev\&#1052;&#1086;&#1080;%20&#1076;&#1086;&#1082;&#1091;&#1084;&#1077;&#1085;&#1090;&#1099;\&#1042;%20&#1056;&#1040;&#1041;&#1054;&#1058;&#1045;\&#1055;&#1056;&#1045;&#1047;&#1045;&#1053;&#1058;&#1040;&#1062;&#1048;&#1048;%20&#1053;&#1050;&#1054;\+%20&#1043;&#1054;&#1058;&#1054;&#1042;&#1054;%20&#1085;&#1072;&#1094;&#1080;&#1086;&#1085;&#1072;&#1083;&#1100;&#1085;&#1086;-&#1082;&#1091;&#1083;&#1100;&#1090;&#1091;&#1088;&#1085;&#1072;&#1103;%20&#1072;&#1074;&#1090;&#1086;&#1085;&#1086;&#1084;&#1080;&#1103;%20&#1090;&#1072;&#1090;&#1072;&#1088;%20=\&#1058;&#1072;&#1090;&#1072;&#1088;&#1089;&#1082;&#1072;&#1103;%20&#1085;&#1072;&#1088;&#1086;&#1076;&#1085;&#1072;&#1103;%20&#1084;&#1091;&#1079;&#1099;&#1082;&#1072;%20&#8212;%20&#1057;&#1074;&#1072;&#1076;&#1077;&#1073;&#1085;&#1072;&#1103;%20(www.mixmuz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zurtatarstan11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516992"/>
          </a:xfrm>
        </p:spPr>
        <p:txBody>
          <a:bodyPr/>
          <a:lstStyle/>
          <a:p>
            <a:endParaRPr lang="ru-RU" b="1" dirty="0" smtClean="0"/>
          </a:p>
          <a:p>
            <a:r>
              <a:rPr lang="ru-RU" sz="3400" b="1" dirty="0" smtClean="0">
                <a:solidFill>
                  <a:srgbClr val="287651"/>
                </a:solidFill>
              </a:rPr>
              <a:t>ГОРОДСКАЯ НАЦИОНАЛЬНО-КУЛЬТУРНАЯ АВТОНОМИЯ ТАТАР ГОРОДА ТОЛЬЯТТИ</a:t>
            </a:r>
          </a:p>
          <a:p>
            <a:endParaRPr lang="ru-RU" sz="3400" b="1" dirty="0" smtClean="0">
              <a:solidFill>
                <a:srgbClr val="287651"/>
              </a:solidFill>
            </a:endParaRPr>
          </a:p>
          <a:p>
            <a:r>
              <a:rPr lang="ru-RU" sz="2000" b="1" dirty="0" smtClean="0">
                <a:solidFill>
                  <a:srgbClr val="287651"/>
                </a:solidFill>
              </a:rPr>
              <a:t>Зарегистрирована 14 января 2003 года.</a:t>
            </a:r>
            <a:endParaRPr lang="ru-RU" sz="2000" b="1" dirty="0">
              <a:solidFill>
                <a:srgbClr val="287651"/>
              </a:solidFill>
            </a:endParaRPr>
          </a:p>
        </p:txBody>
      </p:sp>
      <p:pic>
        <p:nvPicPr>
          <p:cNvPr id="4" name="Татарская народная музыка — Свадебная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287651"/>
                </a:solidFill>
              </a:rPr>
              <a:t>МОЛОДЕЖНОЕ ДВИЖЕНИЕ:</a:t>
            </a:r>
          </a:p>
          <a:p>
            <a:endParaRPr lang="ru-RU" sz="1600" b="1" dirty="0" smtClean="0">
              <a:solidFill>
                <a:srgbClr val="28765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100" dirty="0" smtClean="0">
                <a:solidFill>
                  <a:srgbClr val="287651"/>
                </a:solidFill>
              </a:rPr>
              <a:t> </a:t>
            </a:r>
            <a:r>
              <a:rPr lang="ru-RU" sz="3600" dirty="0" smtClean="0">
                <a:solidFill>
                  <a:srgbClr val="287651"/>
                </a:solidFill>
              </a:rPr>
              <a:t>Молодежное крыло под названием «</a:t>
            </a:r>
            <a:r>
              <a:rPr lang="ru-RU" sz="3600" dirty="0" err="1" smtClean="0">
                <a:solidFill>
                  <a:srgbClr val="287651"/>
                </a:solidFill>
              </a:rPr>
              <a:t>Асыл</a:t>
            </a:r>
            <a:r>
              <a:rPr lang="ru-RU" sz="3600" dirty="0" smtClean="0">
                <a:solidFill>
                  <a:srgbClr val="287651"/>
                </a:solidFill>
              </a:rPr>
              <a:t>» («Драгоценный») активно участвует в работе автономии и города.  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287651"/>
                </a:solidFill>
              </a:rPr>
              <a:t> Городская национально культурная автономия татар также сотрудничает с татарским молодежным  центром «</a:t>
            </a:r>
            <a:r>
              <a:rPr lang="ru-RU" sz="3600" dirty="0" err="1" smtClean="0">
                <a:solidFill>
                  <a:srgbClr val="287651"/>
                </a:solidFill>
              </a:rPr>
              <a:t>Иделъ</a:t>
            </a:r>
            <a:r>
              <a:rPr lang="ru-RU" sz="3600" dirty="0" smtClean="0">
                <a:solidFill>
                  <a:srgbClr val="287651"/>
                </a:solidFill>
              </a:rPr>
              <a:t>». 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287651"/>
                </a:solidFill>
              </a:rPr>
              <a:t> Для молодежи организованы Дни татарской молодежи в Казани.</a:t>
            </a:r>
            <a:endParaRPr lang="ru-RU" sz="3600" dirty="0">
              <a:solidFill>
                <a:srgbClr val="287651"/>
              </a:solidFill>
            </a:endParaRPr>
          </a:p>
        </p:txBody>
      </p:sp>
    </p:spTree>
  </p:cSld>
  <p:clrMapOvr>
    <a:masterClrMapping/>
  </p:clrMapOvr>
  <p:transition advClick="0" advTm="3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287651"/>
                </a:solidFill>
              </a:rPr>
              <a:t>ТВОРЧЕСКИЕ КОЛЛЕКТИВЫ ОРГАНИЗАЦИИ:</a:t>
            </a:r>
          </a:p>
          <a:p>
            <a:endParaRPr lang="ru-RU" sz="2800" b="1" dirty="0" smtClean="0">
              <a:solidFill>
                <a:srgbClr val="287651"/>
              </a:solidFill>
            </a:endParaRPr>
          </a:p>
          <a:p>
            <a:pPr algn="l"/>
            <a:r>
              <a:rPr lang="ru-RU" sz="2800" dirty="0" smtClean="0">
                <a:solidFill>
                  <a:srgbClr val="287651"/>
                </a:solidFill>
              </a:rPr>
              <a:t>Ансамбль татарской </a:t>
            </a:r>
          </a:p>
          <a:p>
            <a:pPr algn="l"/>
            <a:r>
              <a:rPr lang="ru-RU" sz="2800" dirty="0" smtClean="0">
                <a:solidFill>
                  <a:srgbClr val="287651"/>
                </a:solidFill>
              </a:rPr>
              <a:t>песни и пляски </a:t>
            </a:r>
          </a:p>
          <a:p>
            <a:pPr algn="l"/>
            <a:r>
              <a:rPr lang="ru-RU" sz="2800" dirty="0" smtClean="0">
                <a:solidFill>
                  <a:srgbClr val="287651"/>
                </a:solidFill>
              </a:rPr>
              <a:t>«</a:t>
            </a:r>
            <a:r>
              <a:rPr lang="ru-RU" sz="2800" dirty="0" err="1" smtClean="0">
                <a:solidFill>
                  <a:srgbClr val="287651"/>
                </a:solidFill>
              </a:rPr>
              <a:t>Идель</a:t>
            </a:r>
            <a:r>
              <a:rPr lang="ru-RU" sz="2800" dirty="0" smtClean="0">
                <a:solidFill>
                  <a:srgbClr val="287651"/>
                </a:solidFill>
              </a:rPr>
              <a:t>»</a:t>
            </a:r>
          </a:p>
          <a:p>
            <a:pPr algn="l"/>
            <a:r>
              <a:rPr lang="ru-RU" sz="2400" dirty="0" smtClean="0">
                <a:solidFill>
                  <a:srgbClr val="287651"/>
                </a:solidFill>
              </a:rPr>
              <a:t>(худ. руководитель – </a:t>
            </a:r>
          </a:p>
          <a:p>
            <a:pPr algn="l"/>
            <a:r>
              <a:rPr lang="ru-RU" sz="2400" dirty="0" err="1" smtClean="0">
                <a:solidFill>
                  <a:srgbClr val="287651"/>
                </a:solidFill>
              </a:rPr>
              <a:t>Зульфия</a:t>
            </a:r>
            <a:r>
              <a:rPr lang="ru-RU" sz="2400" dirty="0" smtClean="0">
                <a:solidFill>
                  <a:srgbClr val="287651"/>
                </a:solidFill>
              </a:rPr>
              <a:t> </a:t>
            </a:r>
            <a:r>
              <a:rPr lang="ru-RU" sz="2400" dirty="0" err="1" smtClean="0">
                <a:solidFill>
                  <a:srgbClr val="287651"/>
                </a:solidFill>
              </a:rPr>
              <a:t>Сайфулловна</a:t>
            </a:r>
            <a:r>
              <a:rPr lang="ru-RU" sz="2400" dirty="0" smtClean="0">
                <a:solidFill>
                  <a:srgbClr val="287651"/>
                </a:solidFill>
              </a:rPr>
              <a:t> </a:t>
            </a:r>
          </a:p>
          <a:p>
            <a:pPr algn="l"/>
            <a:r>
              <a:rPr lang="ru-RU" sz="2400" dirty="0" err="1" smtClean="0">
                <a:solidFill>
                  <a:srgbClr val="287651"/>
                </a:solidFill>
              </a:rPr>
              <a:t>Галиханова</a:t>
            </a:r>
            <a:r>
              <a:rPr lang="ru-RU" sz="2400" dirty="0" smtClean="0">
                <a:solidFill>
                  <a:srgbClr val="287651"/>
                </a:solidFill>
              </a:rPr>
              <a:t>).</a:t>
            </a:r>
          </a:p>
          <a:p>
            <a:pPr algn="l"/>
            <a:endParaRPr lang="ru-RU" sz="2800" dirty="0" smtClean="0">
              <a:solidFill>
                <a:srgbClr val="2B7362"/>
              </a:solidFill>
            </a:endParaRPr>
          </a:p>
        </p:txBody>
      </p:sp>
      <p:pic>
        <p:nvPicPr>
          <p:cNvPr id="4" name="Рисунок 3" descr="273ijgn3iGE.jpg"/>
          <p:cNvPicPr>
            <a:picLocks noChangeAspect="1"/>
          </p:cNvPicPr>
          <p:nvPr/>
        </p:nvPicPr>
        <p:blipFill>
          <a:blip r:embed="rId2" cstate="print"/>
          <a:srcRect l="5468" r="1562" b="8984"/>
          <a:stretch>
            <a:fillRect/>
          </a:stretch>
        </p:blipFill>
        <p:spPr>
          <a:xfrm>
            <a:off x="4643438" y="2143116"/>
            <a:ext cx="3843852" cy="2508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87651"/>
                </a:solidFill>
              </a:rPr>
              <a:t>ТВОРЧЕСКИЕ КОЛЛЕКТИВЫ ОРГАНИЗАЦИИ:</a:t>
            </a:r>
          </a:p>
          <a:p>
            <a:endParaRPr lang="ru-RU" sz="2800" b="1" dirty="0" smtClean="0">
              <a:solidFill>
                <a:srgbClr val="287651"/>
              </a:solidFill>
            </a:endParaRPr>
          </a:p>
          <a:p>
            <a:pPr algn="r"/>
            <a:r>
              <a:rPr lang="ru-RU" sz="2800" dirty="0" smtClean="0">
                <a:solidFill>
                  <a:srgbClr val="287651"/>
                </a:solidFill>
              </a:rPr>
              <a:t>Детский ансамбль</a:t>
            </a:r>
          </a:p>
          <a:p>
            <a:pPr algn="r"/>
            <a:r>
              <a:rPr lang="ru-RU" sz="2800" dirty="0" smtClean="0">
                <a:solidFill>
                  <a:srgbClr val="287651"/>
                </a:solidFill>
              </a:rPr>
              <a:t>татарской песни </a:t>
            </a:r>
          </a:p>
          <a:p>
            <a:pPr algn="r"/>
            <a:r>
              <a:rPr lang="ru-RU" sz="2800" dirty="0" smtClean="0">
                <a:solidFill>
                  <a:srgbClr val="287651"/>
                </a:solidFill>
              </a:rPr>
              <a:t>и пляски «</a:t>
            </a:r>
            <a:r>
              <a:rPr lang="ru-RU" sz="2800" dirty="0" err="1" smtClean="0">
                <a:solidFill>
                  <a:srgbClr val="287651"/>
                </a:solidFill>
              </a:rPr>
              <a:t>Кояшкай</a:t>
            </a:r>
            <a:r>
              <a:rPr lang="ru-RU" sz="2800" dirty="0" smtClean="0">
                <a:solidFill>
                  <a:srgbClr val="287651"/>
                </a:solidFill>
              </a:rPr>
              <a:t>».</a:t>
            </a:r>
            <a:endParaRPr lang="ru-RU" sz="2800" dirty="0">
              <a:solidFill>
                <a:srgbClr val="287651"/>
              </a:solidFill>
            </a:endParaRPr>
          </a:p>
        </p:txBody>
      </p:sp>
      <p:pic>
        <p:nvPicPr>
          <p:cNvPr id="4" name="Рисунок 3" descr="IMG_9071.jpg"/>
          <p:cNvPicPr>
            <a:picLocks noChangeAspect="1"/>
          </p:cNvPicPr>
          <p:nvPr/>
        </p:nvPicPr>
        <p:blipFill>
          <a:blip r:embed="rId2" cstate="print"/>
          <a:srcRect l="7031" t="11328" r="2343" b="12500"/>
          <a:stretch>
            <a:fillRect/>
          </a:stretch>
        </p:blipFill>
        <p:spPr>
          <a:xfrm>
            <a:off x="428596" y="2000240"/>
            <a:ext cx="484459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4455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87651"/>
                </a:solidFill>
              </a:rPr>
              <a:t>СПОРТИВНЫЕ КОЛЛЕКТИВЫ ОРГАНИЗАЦИИ:</a:t>
            </a:r>
          </a:p>
          <a:p>
            <a:endParaRPr lang="ru-RU" sz="2800" b="1" dirty="0" smtClean="0">
              <a:solidFill>
                <a:srgbClr val="287651"/>
              </a:solidFill>
            </a:endParaRPr>
          </a:p>
          <a:p>
            <a:pPr algn="l"/>
            <a:r>
              <a:rPr lang="ru-RU" sz="2800" dirty="0" smtClean="0">
                <a:solidFill>
                  <a:srgbClr val="287651"/>
                </a:solidFill>
              </a:rPr>
              <a:t>Самарская областная </a:t>
            </a:r>
          </a:p>
          <a:p>
            <a:pPr algn="l"/>
            <a:r>
              <a:rPr lang="ru-RU" sz="2800" dirty="0" smtClean="0">
                <a:solidFill>
                  <a:srgbClr val="287651"/>
                </a:solidFill>
              </a:rPr>
              <a:t>Федерация </a:t>
            </a:r>
          </a:p>
          <a:p>
            <a:pPr algn="l"/>
            <a:r>
              <a:rPr lang="ru-RU" sz="2800" dirty="0" smtClean="0">
                <a:solidFill>
                  <a:srgbClr val="287651"/>
                </a:solidFill>
              </a:rPr>
              <a:t>национальной </a:t>
            </a:r>
          </a:p>
          <a:p>
            <a:pPr algn="l"/>
            <a:r>
              <a:rPr lang="ru-RU" sz="2800" dirty="0" smtClean="0">
                <a:solidFill>
                  <a:srgbClr val="287651"/>
                </a:solidFill>
              </a:rPr>
              <a:t>борьбы «КЕРЭШ».</a:t>
            </a:r>
          </a:p>
        </p:txBody>
      </p:sp>
      <p:pic>
        <p:nvPicPr>
          <p:cNvPr id="4" name="Рисунок 3" descr="DSC_9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143116"/>
            <a:ext cx="3772858" cy="2517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58843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287651"/>
                </a:solidFill>
              </a:rPr>
              <a:t>МЕРОПРИЯТИЯ:</a:t>
            </a:r>
          </a:p>
          <a:p>
            <a:pPr algn="l"/>
            <a:r>
              <a:rPr lang="ru-RU" sz="2800" b="1" dirty="0" smtClean="0">
                <a:solidFill>
                  <a:srgbClr val="287651"/>
                </a:solidFill>
              </a:rPr>
              <a:t>Дни татарской культуры</a:t>
            </a:r>
          </a:p>
        </p:txBody>
      </p:sp>
      <p:pic>
        <p:nvPicPr>
          <p:cNvPr id="4" name="Рисунок 3" descr="IMG_4983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l="4687" t="7812" r="4687" b="3125"/>
          <a:stretch>
            <a:fillRect/>
          </a:stretch>
        </p:blipFill>
        <p:spPr>
          <a:xfrm>
            <a:off x="428596" y="2524940"/>
            <a:ext cx="3429024" cy="2246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4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3116"/>
            <a:ext cx="4000528" cy="2657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>
            <a:normAutofit/>
          </a:bodyPr>
          <a:lstStyle/>
          <a:p>
            <a:pPr algn="l"/>
            <a:endParaRPr lang="ru-RU" sz="2600" dirty="0" smtClean="0">
              <a:solidFill>
                <a:srgbClr val="2B7362"/>
              </a:solidFill>
            </a:endParaRPr>
          </a:p>
          <a:p>
            <a:pPr algn="l"/>
            <a:r>
              <a:rPr lang="ru-RU" sz="2600" b="1" dirty="0" smtClean="0">
                <a:solidFill>
                  <a:srgbClr val="287651"/>
                </a:solidFill>
              </a:rPr>
              <a:t>Открытый городской </a:t>
            </a:r>
          </a:p>
          <a:p>
            <a:pPr algn="l"/>
            <a:r>
              <a:rPr lang="ru-RU" sz="2600" b="1" dirty="0" smtClean="0">
                <a:solidFill>
                  <a:srgbClr val="287651"/>
                </a:solidFill>
              </a:rPr>
              <a:t>фестиваль татарского </a:t>
            </a:r>
          </a:p>
          <a:p>
            <a:pPr algn="l"/>
            <a:r>
              <a:rPr lang="ru-RU" sz="2600" b="1" dirty="0" smtClean="0">
                <a:solidFill>
                  <a:srgbClr val="287651"/>
                </a:solidFill>
              </a:rPr>
              <a:t>самодеятельного </a:t>
            </a:r>
          </a:p>
          <a:p>
            <a:pPr algn="l"/>
            <a:r>
              <a:rPr lang="ru-RU" sz="2600" b="1" dirty="0" smtClean="0">
                <a:solidFill>
                  <a:srgbClr val="287651"/>
                </a:solidFill>
              </a:rPr>
              <a:t>народного творчества </a:t>
            </a:r>
          </a:p>
          <a:p>
            <a:pPr algn="l"/>
            <a:r>
              <a:rPr lang="ru-RU" sz="2600" b="1" dirty="0" smtClean="0">
                <a:solidFill>
                  <a:srgbClr val="287651"/>
                </a:solidFill>
              </a:rPr>
              <a:t>«</a:t>
            </a:r>
            <a:r>
              <a:rPr lang="ru-RU" sz="2600" b="1" dirty="0" err="1" smtClean="0">
                <a:solidFill>
                  <a:srgbClr val="287651"/>
                </a:solidFill>
              </a:rPr>
              <a:t>Язлар</a:t>
            </a:r>
            <a:r>
              <a:rPr lang="ru-RU" sz="2600" b="1" dirty="0" smtClean="0">
                <a:solidFill>
                  <a:srgbClr val="287651"/>
                </a:solidFill>
              </a:rPr>
              <a:t> </a:t>
            </a:r>
            <a:r>
              <a:rPr lang="ru-RU" sz="2600" b="1" dirty="0" err="1" smtClean="0">
                <a:solidFill>
                  <a:srgbClr val="287651"/>
                </a:solidFill>
              </a:rPr>
              <a:t>моны</a:t>
            </a:r>
            <a:r>
              <a:rPr lang="ru-RU" sz="2600" b="1" dirty="0" smtClean="0">
                <a:solidFill>
                  <a:srgbClr val="287651"/>
                </a:solidFill>
              </a:rPr>
              <a:t>»</a:t>
            </a:r>
          </a:p>
        </p:txBody>
      </p:sp>
      <p:pic>
        <p:nvPicPr>
          <p:cNvPr id="4" name="Рисунок 3" descr="112-TLT_9168.JPG"/>
          <p:cNvPicPr>
            <a:picLocks noChangeAspect="1"/>
          </p:cNvPicPr>
          <p:nvPr/>
        </p:nvPicPr>
        <p:blipFill>
          <a:blip r:embed="rId2" cstate="print"/>
          <a:srcRect t="1639" b="16973"/>
          <a:stretch>
            <a:fillRect/>
          </a:stretch>
        </p:blipFill>
        <p:spPr>
          <a:xfrm>
            <a:off x="3643306" y="1643050"/>
            <a:ext cx="5103161" cy="2750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87651"/>
                </a:solidFill>
              </a:rPr>
              <a:t>Конкурс красоты и таланта «Татар </a:t>
            </a:r>
            <a:r>
              <a:rPr lang="ru-RU" sz="2800" b="1" dirty="0" err="1" smtClean="0">
                <a:solidFill>
                  <a:srgbClr val="287651"/>
                </a:solidFill>
              </a:rPr>
              <a:t>Кызы</a:t>
            </a:r>
            <a:r>
              <a:rPr lang="ru-RU" sz="2800" b="1" dirty="0" smtClean="0">
                <a:solidFill>
                  <a:srgbClr val="287651"/>
                </a:solidFill>
              </a:rPr>
              <a:t>»</a:t>
            </a:r>
          </a:p>
        </p:txBody>
      </p:sp>
      <p:pic>
        <p:nvPicPr>
          <p:cNvPr id="4" name="Рисунок 3" descr="IMG_0645.JPG"/>
          <p:cNvPicPr>
            <a:picLocks noChangeAspect="1"/>
          </p:cNvPicPr>
          <p:nvPr/>
        </p:nvPicPr>
        <p:blipFill>
          <a:blip r:embed="rId2" cstate="print"/>
          <a:srcRect l="3125" t="6584" r="7031"/>
          <a:stretch>
            <a:fillRect/>
          </a:stretch>
        </p:blipFill>
        <p:spPr>
          <a:xfrm>
            <a:off x="642910" y="2214554"/>
            <a:ext cx="340539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9564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rcRect t="13672" r="20312" b="7812"/>
          <a:stretch>
            <a:fillRect/>
          </a:stretch>
        </p:blipFill>
        <p:spPr>
          <a:xfrm rot="692521">
            <a:off x="4349230" y="2274593"/>
            <a:ext cx="3702202" cy="2431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51699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287651"/>
                </a:solidFill>
              </a:rPr>
              <a:t>Диктант на татарском языке в Соборной мечети г. Тольятти </a:t>
            </a:r>
          </a:p>
        </p:txBody>
      </p:sp>
      <p:pic>
        <p:nvPicPr>
          <p:cNvPr id="4" name="Рисунок 3" descr="Соборной мечети г. Тольятти писали диктант на татарском языке.jpg"/>
          <p:cNvPicPr>
            <a:picLocks noChangeAspect="1"/>
          </p:cNvPicPr>
          <p:nvPr/>
        </p:nvPicPr>
        <p:blipFill>
          <a:blip r:embed="rId3"/>
          <a:srcRect t="6122" b="8163"/>
          <a:stretch>
            <a:fillRect/>
          </a:stretch>
        </p:blipFill>
        <p:spPr>
          <a:xfrm>
            <a:off x="642910" y="1928802"/>
            <a:ext cx="3143272" cy="2694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Uvrth_IH2BU.jpg"/>
          <p:cNvPicPr>
            <a:picLocks noChangeAspect="1"/>
          </p:cNvPicPr>
          <p:nvPr/>
        </p:nvPicPr>
        <p:blipFill>
          <a:blip r:embed="rId4"/>
          <a:srcRect t="14583"/>
          <a:stretch>
            <a:fillRect/>
          </a:stretch>
        </p:blipFill>
        <p:spPr>
          <a:xfrm>
            <a:off x="5357818" y="1928802"/>
            <a:ext cx="317812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Татарская народная музыка — Свадебная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87651"/>
                </a:solidFill>
              </a:rPr>
              <a:t>ОСНОВНЫЕ НАЦИОНАЛЬНЫЕ ПРАЗДНИКИ:</a:t>
            </a:r>
          </a:p>
          <a:p>
            <a:endParaRPr lang="ru-RU" sz="1600" b="1" dirty="0" smtClean="0">
              <a:solidFill>
                <a:srgbClr val="287651"/>
              </a:solidFill>
            </a:endParaRPr>
          </a:p>
          <a:p>
            <a:pPr algn="r"/>
            <a:r>
              <a:rPr lang="ru-RU" sz="3000" dirty="0" smtClean="0">
                <a:solidFill>
                  <a:srgbClr val="287651"/>
                </a:solidFill>
              </a:rPr>
              <a:t> Июнь-июль – Сабантуй.</a:t>
            </a:r>
          </a:p>
          <a:p>
            <a:pPr algn="r"/>
            <a:r>
              <a:rPr lang="ru-RU" sz="3000" dirty="0" smtClean="0">
                <a:solidFill>
                  <a:srgbClr val="287651"/>
                </a:solidFill>
              </a:rPr>
              <a:t>Май-июнь – Рамадан.</a:t>
            </a:r>
          </a:p>
          <a:p>
            <a:pPr algn="r"/>
            <a:r>
              <a:rPr lang="ru-RU" sz="3000" dirty="0" smtClean="0">
                <a:solidFill>
                  <a:srgbClr val="287651"/>
                </a:solidFill>
              </a:rPr>
              <a:t>Июнь – Ураза-байрам.</a:t>
            </a:r>
          </a:p>
          <a:p>
            <a:pPr algn="r"/>
            <a:r>
              <a:rPr lang="ru-RU" sz="3000" dirty="0" smtClean="0">
                <a:solidFill>
                  <a:srgbClr val="287651"/>
                </a:solidFill>
              </a:rPr>
              <a:t>Август – Курбан-байрам.</a:t>
            </a:r>
            <a:endParaRPr lang="ru-RU" sz="3000" dirty="0">
              <a:solidFill>
                <a:srgbClr val="287651"/>
              </a:solidFill>
            </a:endParaRPr>
          </a:p>
        </p:txBody>
      </p:sp>
      <p:pic>
        <p:nvPicPr>
          <p:cNvPr id="4" name="Рисунок 3" descr="VFoHfQ6VPM0.jpg"/>
          <p:cNvPicPr>
            <a:picLocks noChangeAspect="1"/>
          </p:cNvPicPr>
          <p:nvPr/>
        </p:nvPicPr>
        <p:blipFill>
          <a:blip r:embed="rId2"/>
          <a:srcRect t="5335" r="35099" b="15105"/>
          <a:stretch>
            <a:fillRect/>
          </a:stretch>
        </p:blipFill>
        <p:spPr>
          <a:xfrm>
            <a:off x="571472" y="1928802"/>
            <a:ext cx="3263896" cy="2669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/>
          <a:lstStyle/>
          <a:p>
            <a:r>
              <a:rPr lang="ru-RU" b="1" u="sng" smtClean="0">
                <a:solidFill>
                  <a:srgbClr val="287651"/>
                </a:solidFill>
              </a:rPr>
              <a:t>Юридический </a:t>
            </a:r>
            <a:r>
              <a:rPr lang="ru-RU" b="1" u="sng" dirty="0" smtClean="0">
                <a:solidFill>
                  <a:srgbClr val="287651"/>
                </a:solidFill>
              </a:rPr>
              <a:t>адрес:</a:t>
            </a:r>
          </a:p>
          <a:p>
            <a:r>
              <a:rPr lang="ru-RU" b="1" dirty="0" smtClean="0">
                <a:solidFill>
                  <a:srgbClr val="287651"/>
                </a:solidFill>
              </a:rPr>
              <a:t>Самарская область, г. Тольятти, </a:t>
            </a:r>
          </a:p>
          <a:p>
            <a:r>
              <a:rPr lang="ru-RU" b="1" dirty="0" smtClean="0">
                <a:solidFill>
                  <a:srgbClr val="287651"/>
                </a:solidFill>
              </a:rPr>
              <a:t>Первый Одесский проезд, д. 1</a:t>
            </a:r>
          </a:p>
          <a:p>
            <a:r>
              <a:rPr lang="ru-RU" b="1" dirty="0" smtClean="0">
                <a:solidFill>
                  <a:srgbClr val="287651"/>
                </a:solidFill>
              </a:rPr>
              <a:t>Тел.: 76-73-63, 89272193344</a:t>
            </a:r>
          </a:p>
          <a:p>
            <a:r>
              <a:rPr lang="ru-RU" sz="2800" b="1" dirty="0" smtClean="0">
                <a:solidFill>
                  <a:srgbClr val="2B7362"/>
                </a:solidFill>
                <a:hlinkClick r:id="rId2"/>
              </a:rPr>
              <a:t>zurtatarstan11@mail.ru</a:t>
            </a:r>
            <a:endParaRPr lang="ru-RU" sz="2800" b="1" dirty="0" smtClean="0">
              <a:solidFill>
                <a:srgbClr val="2B7362"/>
              </a:solidFill>
            </a:endParaRPr>
          </a:p>
          <a:p>
            <a:endParaRPr lang="ru-RU" b="1" dirty="0">
              <a:solidFill>
                <a:srgbClr val="2B7362"/>
              </a:solidFill>
            </a:endParaRPr>
          </a:p>
        </p:txBody>
      </p:sp>
      <p:pic>
        <p:nvPicPr>
          <p:cNvPr id="4" name="Рисунок 3" descr="qr-code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 advClick="0" advTm="3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445554"/>
          </a:xfrm>
        </p:spPr>
        <p:txBody>
          <a:bodyPr/>
          <a:lstStyle/>
          <a:p>
            <a:endParaRPr lang="ru-RU" b="1" dirty="0" smtClean="0"/>
          </a:p>
          <a:p>
            <a:pPr algn="r"/>
            <a:r>
              <a:rPr lang="ru-RU" b="1" dirty="0" smtClean="0">
                <a:solidFill>
                  <a:srgbClr val="287651"/>
                </a:solidFill>
              </a:rPr>
              <a:t>Председатель – </a:t>
            </a:r>
          </a:p>
          <a:p>
            <a:pPr algn="r"/>
            <a:r>
              <a:rPr lang="ru-RU" b="1" dirty="0" smtClean="0">
                <a:solidFill>
                  <a:srgbClr val="287651"/>
                </a:solidFill>
              </a:rPr>
              <a:t>Ислам </a:t>
            </a:r>
            <a:r>
              <a:rPr lang="ru-RU" b="1" dirty="0" err="1" smtClean="0">
                <a:solidFill>
                  <a:srgbClr val="287651"/>
                </a:solidFill>
              </a:rPr>
              <a:t>Минсалихович</a:t>
            </a:r>
            <a:r>
              <a:rPr lang="ru-RU" b="1" dirty="0" smtClean="0">
                <a:solidFill>
                  <a:srgbClr val="287651"/>
                </a:solidFill>
              </a:rPr>
              <a:t> </a:t>
            </a:r>
          </a:p>
          <a:p>
            <a:pPr algn="r"/>
            <a:r>
              <a:rPr lang="ru-RU" b="1" dirty="0" err="1" smtClean="0">
                <a:solidFill>
                  <a:srgbClr val="287651"/>
                </a:solidFill>
              </a:rPr>
              <a:t>Гумеров</a:t>
            </a:r>
            <a:r>
              <a:rPr lang="ru-RU" b="1" dirty="0" smtClean="0">
                <a:solidFill>
                  <a:srgbClr val="287651"/>
                </a:solidFill>
              </a:rPr>
              <a:t>.</a:t>
            </a:r>
            <a:endParaRPr lang="ru-RU" b="1" dirty="0">
              <a:solidFill>
                <a:srgbClr val="287651"/>
              </a:solidFill>
            </a:endParaRPr>
          </a:p>
        </p:txBody>
      </p:sp>
      <p:pic>
        <p:nvPicPr>
          <p:cNvPr id="4" name="Рисунок 3" descr="гумеров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1285852" y="1357298"/>
            <a:ext cx="2286016" cy="3324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4455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87651"/>
                </a:solidFill>
              </a:rPr>
              <a:t>ЦЕЛИ ОРГАНИЗАЦИИ:</a:t>
            </a:r>
          </a:p>
          <a:p>
            <a:endParaRPr lang="ru-RU" sz="1600" b="1" dirty="0" smtClean="0">
              <a:solidFill>
                <a:srgbClr val="287651"/>
              </a:solidFill>
            </a:endParaRPr>
          </a:p>
          <a:p>
            <a:pPr algn="just"/>
            <a:r>
              <a:rPr lang="ru-RU" sz="3000" dirty="0" smtClean="0">
                <a:solidFill>
                  <a:srgbClr val="287651"/>
                </a:solidFill>
              </a:rPr>
              <a:t>- сохранение и развитие национальной культуры, родного языка и обычаев татарского народа;</a:t>
            </a:r>
          </a:p>
          <a:p>
            <a:pPr algn="just"/>
            <a:r>
              <a:rPr lang="ru-RU" sz="3000" dirty="0" smtClean="0">
                <a:solidFill>
                  <a:srgbClr val="287651"/>
                </a:solidFill>
              </a:rPr>
              <a:t>- удовлетворение этнических запросов татар, проживающих в городском округе Тольятти.</a:t>
            </a:r>
            <a:endParaRPr lang="ru-RU" sz="3000" dirty="0">
              <a:solidFill>
                <a:srgbClr val="287651"/>
              </a:solidFill>
            </a:endParaRPr>
          </a:p>
        </p:txBody>
      </p:sp>
    </p:spTree>
  </p:cSld>
  <p:clrMapOvr>
    <a:masterClrMapping/>
  </p:clrMapOvr>
  <p:transition advClick="0" advTm="3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4455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87651"/>
                </a:solidFill>
              </a:rPr>
              <a:t>ВИДЫ ДЕЯТЕЛЬНОСТИ:</a:t>
            </a:r>
          </a:p>
          <a:p>
            <a:endParaRPr lang="ru-RU" sz="1600" b="1" dirty="0" smtClean="0">
              <a:solidFill>
                <a:srgbClr val="287651"/>
              </a:solidFill>
            </a:endParaRPr>
          </a:p>
          <a:p>
            <a:pPr algn="just"/>
            <a:r>
              <a:rPr lang="ru-RU" sz="3000" dirty="0" smtClean="0">
                <a:solidFill>
                  <a:srgbClr val="287651"/>
                </a:solidFill>
              </a:rPr>
              <a:t>- проведение мероприятий для поддержания идей организации;</a:t>
            </a:r>
          </a:p>
          <a:p>
            <a:pPr algn="just"/>
            <a:r>
              <a:rPr lang="ru-RU" sz="3000" dirty="0" smtClean="0">
                <a:solidFill>
                  <a:srgbClr val="287651"/>
                </a:solidFill>
              </a:rPr>
              <a:t>- участие в мероприятиях, проводимых другими организациями.</a:t>
            </a:r>
            <a:endParaRPr lang="ru-RU" sz="3000" dirty="0">
              <a:solidFill>
                <a:srgbClr val="287651"/>
              </a:solidFill>
            </a:endParaRPr>
          </a:p>
        </p:txBody>
      </p:sp>
    </p:spTree>
  </p:cSld>
  <p:clrMapOvr>
    <a:masterClrMapping/>
  </p:clrMapOvr>
  <p:transition advClick="0" advTm="3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14488"/>
            <a:ext cx="6034992" cy="3071834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solidFill>
                  <a:srgbClr val="287651"/>
                </a:solidFill>
              </a:rPr>
              <a:t>В 2011 году, к своему 10-летию, национально-культурная  автономия татар г. Тольятти на свои средства издала книгу «Сохранить и приумножить» по истории татар Тольятти и Самарского края. Дом дружбы народов Самарской области в 2011 году выпустил 1000 экземпляров этого издания.</a:t>
            </a:r>
            <a:endParaRPr lang="ru-RU" sz="2500" dirty="0">
              <a:solidFill>
                <a:srgbClr val="28765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00166" y="1214422"/>
            <a:ext cx="635798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76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ДОСТИЖЕНИЯ ОРГАНИЗАЦИИ:</a:t>
            </a:r>
          </a:p>
        </p:txBody>
      </p:sp>
      <p:pic>
        <p:nvPicPr>
          <p:cNvPr id="5" name="Рисунок 4" descr="IMG_1841 (1).JPG"/>
          <p:cNvPicPr>
            <a:picLocks noChangeAspect="1"/>
          </p:cNvPicPr>
          <p:nvPr/>
        </p:nvPicPr>
        <p:blipFill>
          <a:blip r:embed="rId2"/>
          <a:srcRect l="3226"/>
          <a:stretch>
            <a:fillRect/>
          </a:stretch>
        </p:blipFill>
        <p:spPr>
          <a:xfrm>
            <a:off x="6500826" y="1714488"/>
            <a:ext cx="2143140" cy="296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4455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87651"/>
                </a:solidFill>
              </a:rPr>
              <a:t>ДОСТИЖЕНИЯ ОРГАНИЗАЦИИ:</a:t>
            </a:r>
          </a:p>
          <a:p>
            <a:pPr algn="just"/>
            <a:r>
              <a:rPr lang="ru-RU" sz="2600" dirty="0" smtClean="0">
                <a:solidFill>
                  <a:srgbClr val="287651"/>
                </a:solidFill>
              </a:rPr>
              <a:t>Получена субсидия на реализацию социально-значимых мероприятий, направленных на развитие межнационального сотрудничества, сохранение и защиту самобытности, культуры, языков и традиций народов РФ в городском округе Тольятти в 2019 году.</a:t>
            </a:r>
          </a:p>
          <a:p>
            <a:r>
              <a:rPr lang="ru-RU" sz="2600" b="1" dirty="0" smtClean="0">
                <a:solidFill>
                  <a:srgbClr val="287651"/>
                </a:solidFill>
              </a:rPr>
              <a:t>ПРОЕКТ:</a:t>
            </a:r>
            <a:r>
              <a:rPr lang="ru-RU" sz="2800" dirty="0" smtClean="0">
                <a:solidFill>
                  <a:srgbClr val="287651"/>
                </a:solidFill>
              </a:rPr>
              <a:t> «</a:t>
            </a:r>
            <a:r>
              <a:rPr lang="ru-RU" sz="2800" b="1" dirty="0" smtClean="0">
                <a:solidFill>
                  <a:srgbClr val="287651"/>
                </a:solidFill>
              </a:rPr>
              <a:t>Сабантуй»</a:t>
            </a:r>
            <a:endParaRPr lang="ru-RU" sz="2600" b="1" dirty="0" smtClean="0">
              <a:solidFill>
                <a:srgbClr val="287651"/>
              </a:solidFill>
            </a:endParaRPr>
          </a:p>
        </p:txBody>
      </p:sp>
    </p:spTree>
  </p:cSld>
  <p:clrMapOvr>
    <a:masterClrMapping/>
  </p:clrMapOvr>
  <p:transition advClick="0" advTm="3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87651"/>
                </a:solidFill>
              </a:rPr>
              <a:t>САБАНТУЙ, 2019 год</a:t>
            </a:r>
            <a:endParaRPr lang="ru-RU" sz="2600" b="1" dirty="0" smtClean="0">
              <a:solidFill>
                <a:srgbClr val="287651"/>
              </a:solidFill>
            </a:endParaRPr>
          </a:p>
        </p:txBody>
      </p:sp>
      <p:pic>
        <p:nvPicPr>
          <p:cNvPr id="4" name="Рисунок 3" descr="5631.jpg"/>
          <p:cNvPicPr>
            <a:picLocks noChangeAspect="1"/>
          </p:cNvPicPr>
          <p:nvPr/>
        </p:nvPicPr>
        <p:blipFill>
          <a:blip r:embed="rId2" cstate="print"/>
          <a:srcRect l="17969" t="9375" r="17187" b="28515"/>
          <a:stretch>
            <a:fillRect/>
          </a:stretch>
        </p:blipFill>
        <p:spPr>
          <a:xfrm>
            <a:off x="357157" y="2357430"/>
            <a:ext cx="357998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5653.jpg"/>
          <p:cNvPicPr>
            <a:picLocks noChangeAspect="1"/>
          </p:cNvPicPr>
          <p:nvPr/>
        </p:nvPicPr>
        <p:blipFill>
          <a:blip r:embed="rId3" cstate="print"/>
          <a:srcRect t="20703" r="7812"/>
          <a:stretch>
            <a:fillRect/>
          </a:stretch>
        </p:blipFill>
        <p:spPr>
          <a:xfrm rot="611398">
            <a:off x="5250486" y="2415299"/>
            <a:ext cx="3571900" cy="2048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5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000240"/>
            <a:ext cx="1928826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87651"/>
                </a:solidFill>
              </a:rPr>
              <a:t>САБАНТУЙ, 2019 год</a:t>
            </a:r>
            <a:endParaRPr lang="ru-RU" sz="2600" b="1" dirty="0" smtClean="0">
              <a:solidFill>
                <a:srgbClr val="287651"/>
              </a:solidFill>
            </a:endParaRPr>
          </a:p>
        </p:txBody>
      </p:sp>
      <p:pic>
        <p:nvPicPr>
          <p:cNvPr id="4" name="Рисунок 3" descr="5644.jpg"/>
          <p:cNvPicPr>
            <a:picLocks noChangeAspect="1"/>
          </p:cNvPicPr>
          <p:nvPr/>
        </p:nvPicPr>
        <p:blipFill>
          <a:blip r:embed="rId2" cstate="print"/>
          <a:srcRect l="3125" t="5859" r="31250" b="22656"/>
          <a:stretch>
            <a:fillRect/>
          </a:stretch>
        </p:blipFill>
        <p:spPr>
          <a:xfrm>
            <a:off x="6072198" y="2000240"/>
            <a:ext cx="2714644" cy="1971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777.jpg"/>
          <p:cNvPicPr>
            <a:picLocks noChangeAspect="1"/>
          </p:cNvPicPr>
          <p:nvPr/>
        </p:nvPicPr>
        <p:blipFill>
          <a:blip r:embed="rId3" cstate="print"/>
          <a:srcRect l="11718" t="3125" b="3125"/>
          <a:stretch>
            <a:fillRect/>
          </a:stretch>
        </p:blipFill>
        <p:spPr>
          <a:xfrm>
            <a:off x="214282" y="2000240"/>
            <a:ext cx="3071834" cy="2174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650.jpg"/>
          <p:cNvPicPr>
            <a:picLocks noChangeAspect="1"/>
          </p:cNvPicPr>
          <p:nvPr/>
        </p:nvPicPr>
        <p:blipFill>
          <a:blip r:embed="rId4" cstate="print"/>
          <a:srcRect l="10156" r="12500" b="16796"/>
          <a:stretch>
            <a:fillRect/>
          </a:stretch>
        </p:blipFill>
        <p:spPr>
          <a:xfrm>
            <a:off x="3214678" y="2214555"/>
            <a:ext cx="3286148" cy="2356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758408" cy="86409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3312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87651"/>
                </a:solidFill>
              </a:rPr>
              <a:t>САБАНТУЙ, 2019 год</a:t>
            </a:r>
            <a:endParaRPr lang="ru-RU" sz="2600" b="1" dirty="0" smtClean="0">
              <a:solidFill>
                <a:srgbClr val="287651"/>
              </a:solidFill>
            </a:endParaRPr>
          </a:p>
        </p:txBody>
      </p:sp>
      <p:pic>
        <p:nvPicPr>
          <p:cNvPr id="7" name="Рисунок 6" descr="IMG_5675.jpg"/>
          <p:cNvPicPr>
            <a:picLocks noChangeAspect="1"/>
          </p:cNvPicPr>
          <p:nvPr/>
        </p:nvPicPr>
        <p:blipFill>
          <a:blip r:embed="rId2" cstate="print"/>
          <a:srcRect t="17187" r="4687"/>
          <a:stretch>
            <a:fillRect/>
          </a:stretch>
        </p:blipFill>
        <p:spPr>
          <a:xfrm>
            <a:off x="2714612" y="2285992"/>
            <a:ext cx="3929058" cy="2275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5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183041">
            <a:off x="6474338" y="2601281"/>
            <a:ext cx="2500298" cy="1666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DSC_9193.jpg"/>
          <p:cNvPicPr>
            <a:picLocks noChangeAspect="1"/>
          </p:cNvPicPr>
          <p:nvPr/>
        </p:nvPicPr>
        <p:blipFill>
          <a:blip r:embed="rId4" cstate="print"/>
          <a:srcRect l="25285" r="23692" b="9316"/>
          <a:stretch>
            <a:fillRect/>
          </a:stretch>
        </p:blipFill>
        <p:spPr>
          <a:xfrm>
            <a:off x="500034" y="2214554"/>
            <a:ext cx="210803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3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377</Words>
  <Application>Microsoft Office PowerPoint</Application>
  <PresentationFormat>Экран (4:3)</PresentationFormat>
  <Paragraphs>88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г.о. Тольятти Управление взаимодействия с общественностью</dc:title>
  <cp:lastModifiedBy>knyazeva.ev</cp:lastModifiedBy>
  <cp:revision>42</cp:revision>
  <dcterms:modified xsi:type="dcterms:W3CDTF">2019-12-03T04:24:57Z</dcterms:modified>
</cp:coreProperties>
</file>